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8" r:id="rId3"/>
    <p:sldId id="257" r:id="rId4"/>
    <p:sldId id="273" r:id="rId5"/>
    <p:sldId id="260" r:id="rId6"/>
    <p:sldId id="261" r:id="rId7"/>
    <p:sldId id="262" r:id="rId8"/>
    <p:sldId id="263" r:id="rId9"/>
    <p:sldId id="264" r:id="rId10"/>
    <p:sldId id="271" r:id="rId11"/>
    <p:sldId id="272" r:id="rId12"/>
    <p:sldId id="267" r:id="rId13"/>
    <p:sldId id="268" r:id="rId14"/>
    <p:sldId id="274" r:id="rId15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Mergaitės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Lapas1!$A$2:$A$4</c:f>
              <c:strCache>
                <c:ptCount val="3"/>
                <c:pt idx="0">
                  <c:v>2019 m. </c:v>
                </c:pt>
                <c:pt idx="1">
                  <c:v>2020 m. </c:v>
                </c:pt>
                <c:pt idx="2">
                  <c:v>2021 m. </c:v>
                </c:pt>
              </c:strCache>
            </c:strRef>
          </c:cat>
          <c:val>
            <c:numRef>
              <c:f>Lapas1!$B$2:$B$4</c:f>
              <c:numCache>
                <c:formatCode>General</c:formatCode>
                <c:ptCount val="3"/>
                <c:pt idx="0">
                  <c:v>12.7</c:v>
                </c:pt>
                <c:pt idx="1">
                  <c:v>10.7</c:v>
                </c:pt>
                <c:pt idx="2">
                  <c:v>14.7</c:v>
                </c:pt>
              </c:numCache>
            </c:numRef>
          </c:val>
        </c:ser>
        <c:ser>
          <c:idx val="1"/>
          <c:order val="1"/>
          <c:tx>
            <c:strRef>
              <c:f>Lapas1!$C$1</c:f>
              <c:strCache>
                <c:ptCount val="1"/>
                <c:pt idx="0">
                  <c:v>Berniukai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Lapas1!$A$2:$A$4</c:f>
              <c:strCache>
                <c:ptCount val="3"/>
                <c:pt idx="0">
                  <c:v>2019 m. </c:v>
                </c:pt>
                <c:pt idx="1">
                  <c:v>2020 m. </c:v>
                </c:pt>
                <c:pt idx="2">
                  <c:v>2021 m. </c:v>
                </c:pt>
              </c:strCache>
            </c:strRef>
          </c:cat>
          <c:val>
            <c:numRef>
              <c:f>Lapas1!$C$2:$C$4</c:f>
              <c:numCache>
                <c:formatCode>General</c:formatCode>
                <c:ptCount val="3"/>
                <c:pt idx="0">
                  <c:v>13.7</c:v>
                </c:pt>
                <c:pt idx="1">
                  <c:v>5.3</c:v>
                </c:pt>
                <c:pt idx="2">
                  <c:v>9.9</c:v>
                </c:pt>
              </c:numCache>
            </c:numRef>
          </c:val>
        </c:ser>
        <c:ser>
          <c:idx val="2"/>
          <c:order val="2"/>
          <c:tx>
            <c:strRef>
              <c:f>Lapas1!$D$1</c:f>
              <c:strCache>
                <c:ptCount val="1"/>
                <c:pt idx="0">
                  <c:v>Viso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Lapas1!$A$2:$A$4</c:f>
              <c:strCache>
                <c:ptCount val="3"/>
                <c:pt idx="0">
                  <c:v>2019 m. </c:v>
                </c:pt>
                <c:pt idx="1">
                  <c:v>2020 m. </c:v>
                </c:pt>
                <c:pt idx="2">
                  <c:v>2021 m. </c:v>
                </c:pt>
              </c:strCache>
            </c:strRef>
          </c:cat>
          <c:val>
            <c:numRef>
              <c:f>Lapas1!$D$2:$D$4</c:f>
              <c:numCache>
                <c:formatCode>General</c:formatCode>
                <c:ptCount val="3"/>
                <c:pt idx="0">
                  <c:v>13.2</c:v>
                </c:pt>
                <c:pt idx="1">
                  <c:v>8</c:v>
                </c:pt>
                <c:pt idx="2">
                  <c:v>12.3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054528"/>
        <c:axId val="220083264"/>
      </c:barChart>
      <c:catAx>
        <c:axId val="36054528"/>
        <c:scaling>
          <c:orientation val="minMax"/>
        </c:scaling>
        <c:delete val="0"/>
        <c:axPos val="b"/>
        <c:majorTickMark val="out"/>
        <c:minorTickMark val="none"/>
        <c:tickLblPos val="nextTo"/>
        <c:crossAx val="220083264"/>
        <c:crosses val="autoZero"/>
        <c:auto val="1"/>
        <c:lblAlgn val="ctr"/>
        <c:lblOffset val="100"/>
        <c:noMultiLvlLbl val="0"/>
      </c:catAx>
      <c:valAx>
        <c:axId val="2200832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605452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Mergaitės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Lapas1!$A$2:$A$9</c:f>
              <c:numCache>
                <c:formatCode>General</c:formatCode>
                <c:ptCount val="8"/>
                <c:pt idx="0">
                  <c:v>3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7</c:v>
                </c:pt>
                <c:pt idx="5">
                  <c:v>8</c:v>
                </c:pt>
                <c:pt idx="6">
                  <c:v>9</c:v>
                </c:pt>
                <c:pt idx="7">
                  <c:v>10</c:v>
                </c:pt>
              </c:numCache>
            </c:numRef>
          </c:cat>
          <c:val>
            <c:numRef>
              <c:f>Lapas1!$B$2:$B$9</c:f>
              <c:numCache>
                <c:formatCode>General</c:formatCode>
                <c:ptCount val="8"/>
                <c:pt idx="0">
                  <c:v>5.9</c:v>
                </c:pt>
                <c:pt idx="1">
                  <c:v>40</c:v>
                </c:pt>
                <c:pt idx="2">
                  <c:v>28.6</c:v>
                </c:pt>
                <c:pt idx="3">
                  <c:v>16.7</c:v>
                </c:pt>
                <c:pt idx="4">
                  <c:v>6.7</c:v>
                </c:pt>
                <c:pt idx="5">
                  <c:v>9.1</c:v>
                </c:pt>
                <c:pt idx="6">
                  <c:v>11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AC1-4156-8D63-CE17AA200B6D}"/>
            </c:ext>
          </c:extLst>
        </c:ser>
        <c:ser>
          <c:idx val="1"/>
          <c:order val="1"/>
          <c:tx>
            <c:strRef>
              <c:f>Lapas1!$C$1</c:f>
              <c:strCache>
                <c:ptCount val="1"/>
                <c:pt idx="0">
                  <c:v>Berniukai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Lapas1!$A$2:$A$9</c:f>
              <c:numCache>
                <c:formatCode>General</c:formatCode>
                <c:ptCount val="8"/>
                <c:pt idx="0">
                  <c:v>3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7</c:v>
                </c:pt>
                <c:pt idx="5">
                  <c:v>8</c:v>
                </c:pt>
                <c:pt idx="6">
                  <c:v>9</c:v>
                </c:pt>
                <c:pt idx="7">
                  <c:v>10</c:v>
                </c:pt>
              </c:numCache>
            </c:numRef>
          </c:cat>
          <c:val>
            <c:numRef>
              <c:f>Lapas1!$C$2:$C$9</c:f>
              <c:numCache>
                <c:formatCode>General</c:formatCode>
                <c:ptCount val="8"/>
                <c:pt idx="0">
                  <c:v>18.2</c:v>
                </c:pt>
                <c:pt idx="1">
                  <c:v>20</c:v>
                </c:pt>
                <c:pt idx="2">
                  <c:v>22.2</c:v>
                </c:pt>
                <c:pt idx="3">
                  <c:v>0</c:v>
                </c:pt>
                <c:pt idx="4">
                  <c:v>0</c:v>
                </c:pt>
                <c:pt idx="5">
                  <c:v>14.3</c:v>
                </c:pt>
                <c:pt idx="6">
                  <c:v>4.5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AC1-4156-8D63-CE17AA200B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70620928"/>
        <c:axId val="140854976"/>
        <c:axId val="140930176"/>
      </c:bar3DChart>
      <c:catAx>
        <c:axId val="1706209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lt-LT"/>
          </a:p>
        </c:txPr>
        <c:crossAx val="140854976"/>
        <c:crosses val="autoZero"/>
        <c:auto val="1"/>
        <c:lblAlgn val="ctr"/>
        <c:lblOffset val="100"/>
        <c:noMultiLvlLbl val="0"/>
      </c:catAx>
      <c:valAx>
        <c:axId val="1408549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lt-LT"/>
          </a:p>
        </c:txPr>
        <c:crossAx val="170620928"/>
        <c:crosses val="autoZero"/>
        <c:crossBetween val="between"/>
      </c:valAx>
      <c:serAx>
        <c:axId val="140930176"/>
        <c:scaling>
          <c:orientation val="minMax"/>
        </c:scaling>
        <c:delete val="1"/>
        <c:axPos val="b"/>
        <c:majorTickMark val="out"/>
        <c:minorTickMark val="none"/>
        <c:tickLblPos val="nextTo"/>
        <c:crossAx val="140854976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Lapas1!$A$28</c:f>
              <c:strCache>
                <c:ptCount val="1"/>
                <c:pt idx="0">
                  <c:v>Mergaitės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Lapas1!$B$27:$I$27</c:f>
              <c:numCache>
                <c:formatCode>General</c:formatCode>
                <c:ptCount val="8"/>
                <c:pt idx="0">
                  <c:v>3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7</c:v>
                </c:pt>
                <c:pt idx="5">
                  <c:v>8</c:v>
                </c:pt>
                <c:pt idx="6">
                  <c:v>9</c:v>
                </c:pt>
                <c:pt idx="7">
                  <c:v>10</c:v>
                </c:pt>
              </c:numCache>
            </c:numRef>
          </c:cat>
          <c:val>
            <c:numRef>
              <c:f>Lapas1!$B$28:$I$28</c:f>
              <c:numCache>
                <c:formatCode>General</c:formatCode>
                <c:ptCount val="8"/>
                <c:pt idx="0">
                  <c:v>5.9</c:v>
                </c:pt>
                <c:pt idx="1">
                  <c:v>0</c:v>
                </c:pt>
                <c:pt idx="2">
                  <c:v>7.1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6.3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652-4C92-84CE-E5950AAF359B}"/>
            </c:ext>
          </c:extLst>
        </c:ser>
        <c:ser>
          <c:idx val="1"/>
          <c:order val="1"/>
          <c:tx>
            <c:strRef>
              <c:f>Lapas1!$A$29</c:f>
              <c:strCache>
                <c:ptCount val="1"/>
                <c:pt idx="0">
                  <c:v>Berniukai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Lapas1!$B$27:$I$27</c:f>
              <c:numCache>
                <c:formatCode>General</c:formatCode>
                <c:ptCount val="8"/>
                <c:pt idx="0">
                  <c:v>3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7</c:v>
                </c:pt>
                <c:pt idx="5">
                  <c:v>8</c:v>
                </c:pt>
                <c:pt idx="6">
                  <c:v>9</c:v>
                </c:pt>
                <c:pt idx="7">
                  <c:v>10</c:v>
                </c:pt>
              </c:numCache>
            </c:numRef>
          </c:cat>
          <c:val>
            <c:numRef>
              <c:f>Lapas1!$B$29:$I$29</c:f>
              <c:numCache>
                <c:formatCode>General</c:formatCode>
                <c:ptCount val="8"/>
                <c:pt idx="0">
                  <c:v>0</c:v>
                </c:pt>
                <c:pt idx="1">
                  <c:v>6.7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652-4C92-84CE-E5950AAF35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42930176"/>
        <c:axId val="140858432"/>
        <c:axId val="245133952"/>
      </c:bar3DChart>
      <c:catAx>
        <c:axId val="2429301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0858432"/>
        <c:crosses val="autoZero"/>
        <c:auto val="1"/>
        <c:lblAlgn val="ctr"/>
        <c:lblOffset val="100"/>
        <c:noMultiLvlLbl val="0"/>
      </c:catAx>
      <c:valAx>
        <c:axId val="1408584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42930176"/>
        <c:crosses val="autoZero"/>
        <c:crossBetween val="between"/>
      </c:valAx>
      <c:serAx>
        <c:axId val="245133952"/>
        <c:scaling>
          <c:orientation val="minMax"/>
        </c:scaling>
        <c:delete val="1"/>
        <c:axPos val="b"/>
        <c:majorTickMark val="out"/>
        <c:minorTickMark val="none"/>
        <c:tickLblPos val="nextTo"/>
        <c:crossAx val="140858432"/>
        <c:crosses val="autoZero"/>
      </c:ser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Lapas1!$B$49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Lapas1!$C$48:$M$48</c:f>
              <c:strCache>
                <c:ptCount val="11"/>
                <c:pt idx="0">
                  <c:v>Kita vieta mokykloje</c:v>
                </c:pt>
                <c:pt idx="1">
                  <c:v> Autobusas</c:v>
                </c:pt>
                <c:pt idx="2">
                  <c:v>Autobuso stotelė</c:v>
                </c:pt>
                <c:pt idx="3">
                  <c:v>Pakeliui į/iš mokyklos</c:v>
                </c:pt>
                <c:pt idx="4">
                  <c:v>Valgykla</c:v>
                </c:pt>
                <c:pt idx="5">
                  <c:v>Sporto salė/persirengimo kambarys</c:v>
                </c:pt>
                <c:pt idx="6">
                  <c:v>Tualetas</c:v>
                </c:pt>
                <c:pt idx="7">
                  <c:v>Klasė be mokytojo</c:v>
                </c:pt>
                <c:pt idx="8">
                  <c:v>Klasė, kai yra mokytojas</c:v>
                </c:pt>
                <c:pt idx="9">
                  <c:v>Koridoriai/laiptinės</c:v>
                </c:pt>
                <c:pt idx="10">
                  <c:v>Mokyklos kiemas, stadionas, žaidimų aikštelė</c:v>
                </c:pt>
              </c:strCache>
            </c:strRef>
          </c:cat>
          <c:val>
            <c:numRef>
              <c:f>Lapas1!$C$49:$M$49</c:f>
              <c:numCache>
                <c:formatCode>General</c:formatCode>
                <c:ptCount val="11"/>
                <c:pt idx="0">
                  <c:v>11.1</c:v>
                </c:pt>
                <c:pt idx="1">
                  <c:v>3.7</c:v>
                </c:pt>
                <c:pt idx="2">
                  <c:v>3.7</c:v>
                </c:pt>
                <c:pt idx="3">
                  <c:v>3.7</c:v>
                </c:pt>
                <c:pt idx="4">
                  <c:v>3.7</c:v>
                </c:pt>
                <c:pt idx="5">
                  <c:v>0</c:v>
                </c:pt>
                <c:pt idx="6">
                  <c:v>7.4</c:v>
                </c:pt>
                <c:pt idx="7">
                  <c:v>14.8</c:v>
                </c:pt>
                <c:pt idx="8">
                  <c:v>14.8</c:v>
                </c:pt>
                <c:pt idx="9">
                  <c:v>29.6</c:v>
                </c:pt>
                <c:pt idx="10">
                  <c:v>14.8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B21-438B-90A7-51F6BEE0C9E6}"/>
            </c:ext>
          </c:extLst>
        </c:ser>
        <c:ser>
          <c:idx val="1"/>
          <c:order val="1"/>
          <c:tx>
            <c:strRef>
              <c:f>Lapas1!$B$50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Lapas1!$C$48:$M$48</c:f>
              <c:strCache>
                <c:ptCount val="11"/>
                <c:pt idx="0">
                  <c:v>Kita vieta mokykloje</c:v>
                </c:pt>
                <c:pt idx="1">
                  <c:v> Autobusas</c:v>
                </c:pt>
                <c:pt idx="2">
                  <c:v>Autobuso stotelė</c:v>
                </c:pt>
                <c:pt idx="3">
                  <c:v>Pakeliui į/iš mokyklos</c:v>
                </c:pt>
                <c:pt idx="4">
                  <c:v>Valgykla</c:v>
                </c:pt>
                <c:pt idx="5">
                  <c:v>Sporto salė/persirengimo kambarys</c:v>
                </c:pt>
                <c:pt idx="6">
                  <c:v>Tualetas</c:v>
                </c:pt>
                <c:pt idx="7">
                  <c:v>Klasė be mokytojo</c:v>
                </c:pt>
                <c:pt idx="8">
                  <c:v>Klasė, kai yra mokytojas</c:v>
                </c:pt>
                <c:pt idx="9">
                  <c:v>Koridoriai/laiptinės</c:v>
                </c:pt>
                <c:pt idx="10">
                  <c:v>Mokyklos kiemas, stadionas, žaidimų aikštelė</c:v>
                </c:pt>
              </c:strCache>
            </c:strRef>
          </c:cat>
          <c:val>
            <c:numRef>
              <c:f>Lapas1!$C$50:$M$50</c:f>
              <c:numCache>
                <c:formatCode>General</c:formatCode>
                <c:ptCount val="11"/>
                <c:pt idx="0">
                  <c:v>21.4</c:v>
                </c:pt>
                <c:pt idx="1">
                  <c:v>10.7</c:v>
                </c:pt>
                <c:pt idx="2">
                  <c:v>3.6</c:v>
                </c:pt>
                <c:pt idx="3">
                  <c:v>17.899999999999999</c:v>
                </c:pt>
                <c:pt idx="4">
                  <c:v>7.1</c:v>
                </c:pt>
                <c:pt idx="5">
                  <c:v>10.7</c:v>
                </c:pt>
                <c:pt idx="6">
                  <c:v>0</c:v>
                </c:pt>
                <c:pt idx="7">
                  <c:v>32.1</c:v>
                </c:pt>
                <c:pt idx="8">
                  <c:v>21.4</c:v>
                </c:pt>
                <c:pt idx="9">
                  <c:v>39.299999999999997</c:v>
                </c:pt>
                <c:pt idx="10">
                  <c:v>17.899999999999999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B21-438B-90A7-51F6BEE0C9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45805568"/>
        <c:axId val="140860736"/>
        <c:axId val="0"/>
      </c:bar3DChart>
      <c:catAx>
        <c:axId val="24580556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40860736"/>
        <c:crosses val="autoZero"/>
        <c:auto val="1"/>
        <c:lblAlgn val="ctr"/>
        <c:lblOffset val="100"/>
        <c:noMultiLvlLbl val="0"/>
      </c:catAx>
      <c:valAx>
        <c:axId val="14086073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458055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Lapas1!$B$59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Lapas1!$C$58:$M$58</c:f>
              <c:strCache>
                <c:ptCount val="11"/>
                <c:pt idx="0">
                  <c:v>Kita vieta mokykloje</c:v>
                </c:pt>
                <c:pt idx="1">
                  <c:v> Autobusas</c:v>
                </c:pt>
                <c:pt idx="2">
                  <c:v>Autobuso stotelė</c:v>
                </c:pt>
                <c:pt idx="3">
                  <c:v>Pakeliui į/iš mokyklos</c:v>
                </c:pt>
                <c:pt idx="4">
                  <c:v>Valgykloje</c:v>
                </c:pt>
                <c:pt idx="5">
                  <c:v>Sporto salė/persirengimo kambarys</c:v>
                </c:pt>
                <c:pt idx="6">
                  <c:v>Tualetas</c:v>
                </c:pt>
                <c:pt idx="7">
                  <c:v>Klasė be mokytojo</c:v>
                </c:pt>
                <c:pt idx="8">
                  <c:v>Klasė, kai yra mokytojas</c:v>
                </c:pt>
                <c:pt idx="9">
                  <c:v>Koridoriai/laiptinės</c:v>
                </c:pt>
                <c:pt idx="10">
                  <c:v>Mokyklos kiemas, stadionas, žaidimų aikštelė</c:v>
                </c:pt>
              </c:strCache>
            </c:strRef>
          </c:cat>
          <c:val>
            <c:numRef>
              <c:f>Lapas1!$C$59:$M$59</c:f>
              <c:numCache>
                <c:formatCode>General</c:formatCode>
                <c:ptCount val="11"/>
                <c:pt idx="0">
                  <c:v>11.1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11.1</c:v>
                </c:pt>
                <c:pt idx="8">
                  <c:v>11.1</c:v>
                </c:pt>
                <c:pt idx="9">
                  <c:v>0</c:v>
                </c:pt>
                <c:pt idx="10">
                  <c:v>33.299999999999997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168-40C0-9C59-49B70D603BFA}"/>
            </c:ext>
          </c:extLst>
        </c:ser>
        <c:ser>
          <c:idx val="1"/>
          <c:order val="1"/>
          <c:tx>
            <c:strRef>
              <c:f>Lapas1!$B$60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Lapas1!$C$58:$M$58</c:f>
              <c:strCache>
                <c:ptCount val="11"/>
                <c:pt idx="0">
                  <c:v>Kita vieta mokykloje</c:v>
                </c:pt>
                <c:pt idx="1">
                  <c:v> Autobusas</c:v>
                </c:pt>
                <c:pt idx="2">
                  <c:v>Autobuso stotelė</c:v>
                </c:pt>
                <c:pt idx="3">
                  <c:v>Pakeliui į/iš mokyklos</c:v>
                </c:pt>
                <c:pt idx="4">
                  <c:v>Valgykloje</c:v>
                </c:pt>
                <c:pt idx="5">
                  <c:v>Sporto salė/persirengimo kambarys</c:v>
                </c:pt>
                <c:pt idx="6">
                  <c:v>Tualetas</c:v>
                </c:pt>
                <c:pt idx="7">
                  <c:v>Klasė be mokytojo</c:v>
                </c:pt>
                <c:pt idx="8">
                  <c:v>Klasė, kai yra mokytojas</c:v>
                </c:pt>
                <c:pt idx="9">
                  <c:v>Koridoriai/laiptinės</c:v>
                </c:pt>
                <c:pt idx="10">
                  <c:v>Mokyklos kiemas, stadionas, žaidimų aikštelė</c:v>
                </c:pt>
              </c:strCache>
            </c:strRef>
          </c:cat>
          <c:val>
            <c:numRef>
              <c:f>Lapas1!$C$60:$M$60</c:f>
              <c:numCache>
                <c:formatCode>General</c:formatCode>
                <c:ptCount val="11"/>
                <c:pt idx="0">
                  <c:v>13</c:v>
                </c:pt>
                <c:pt idx="1">
                  <c:v>4.3</c:v>
                </c:pt>
                <c:pt idx="2">
                  <c:v>4.3</c:v>
                </c:pt>
                <c:pt idx="3">
                  <c:v>4.3</c:v>
                </c:pt>
                <c:pt idx="4">
                  <c:v>0</c:v>
                </c:pt>
                <c:pt idx="5">
                  <c:v>0</c:v>
                </c:pt>
                <c:pt idx="6">
                  <c:v>4.3</c:v>
                </c:pt>
                <c:pt idx="7">
                  <c:v>8.6999999999999993</c:v>
                </c:pt>
                <c:pt idx="8">
                  <c:v>13</c:v>
                </c:pt>
                <c:pt idx="9">
                  <c:v>13</c:v>
                </c:pt>
                <c:pt idx="10">
                  <c:v>21.7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168-40C0-9C59-49B70D603B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783616"/>
        <c:axId val="242951872"/>
        <c:axId val="0"/>
      </c:bar3DChart>
      <c:catAx>
        <c:axId val="4478361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242951872"/>
        <c:crosses val="autoZero"/>
        <c:auto val="1"/>
        <c:lblAlgn val="ctr"/>
        <c:lblOffset val="100"/>
        <c:noMultiLvlLbl val="0"/>
      </c:catAx>
      <c:valAx>
        <c:axId val="24295187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447836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Lapas1!$A$37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Lapas1!$B$36:$K$36</c:f>
              <c:strCache>
                <c:ptCount val="10"/>
                <c:pt idx="0">
                  <c:v>Kitos formos</c:v>
                </c:pt>
                <c:pt idx="1">
                  <c:v>Virtualiai (internetu, telefonu)</c:v>
                </c:pt>
                <c:pt idx="2">
                  <c:v>Seksualinės p.</c:v>
                </c:pt>
                <c:pt idx="3">
                  <c:v>Rasistinės patyčios</c:v>
                </c:pt>
                <c:pt idx="4">
                  <c:v>Grasinimai</c:v>
                </c:pt>
                <c:pt idx="5">
                  <c:v>Kažkas atimta</c:v>
                </c:pt>
                <c:pt idx="6">
                  <c:v>Melas, gandai</c:v>
                </c:pt>
                <c:pt idx="7">
                  <c:v>Fizinės patyčios</c:v>
                </c:pt>
                <c:pt idx="8">
                  <c:v>Išskyrimas</c:v>
                </c:pt>
                <c:pt idx="9">
                  <c:v>Žodinės patyčios</c:v>
                </c:pt>
              </c:strCache>
            </c:strRef>
          </c:cat>
          <c:val>
            <c:numRef>
              <c:f>Lapas1!$B$37:$K$37</c:f>
              <c:numCache>
                <c:formatCode>General</c:formatCode>
                <c:ptCount val="10"/>
                <c:pt idx="0">
                  <c:v>2</c:v>
                </c:pt>
                <c:pt idx="1">
                  <c:v>5.3</c:v>
                </c:pt>
                <c:pt idx="2">
                  <c:v>0</c:v>
                </c:pt>
                <c:pt idx="3">
                  <c:v>0.9</c:v>
                </c:pt>
                <c:pt idx="4">
                  <c:v>2.7</c:v>
                </c:pt>
                <c:pt idx="5">
                  <c:v>0.9</c:v>
                </c:pt>
                <c:pt idx="6">
                  <c:v>5.4</c:v>
                </c:pt>
                <c:pt idx="7">
                  <c:v>2.7</c:v>
                </c:pt>
                <c:pt idx="8">
                  <c:v>6.2</c:v>
                </c:pt>
                <c:pt idx="9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3ED-4667-8878-832DAE29050B}"/>
            </c:ext>
          </c:extLst>
        </c:ser>
        <c:ser>
          <c:idx val="1"/>
          <c:order val="1"/>
          <c:tx>
            <c:strRef>
              <c:f>Lapas1!$A$38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Lapas1!$B$36:$K$36</c:f>
              <c:strCache>
                <c:ptCount val="10"/>
                <c:pt idx="0">
                  <c:v>Kitos formos</c:v>
                </c:pt>
                <c:pt idx="1">
                  <c:v>Virtualiai (internetu, telefonu)</c:v>
                </c:pt>
                <c:pt idx="2">
                  <c:v>Seksualinės p.</c:v>
                </c:pt>
                <c:pt idx="3">
                  <c:v>Rasistinės patyčios</c:v>
                </c:pt>
                <c:pt idx="4">
                  <c:v>Grasinimai</c:v>
                </c:pt>
                <c:pt idx="5">
                  <c:v>Kažkas atimta</c:v>
                </c:pt>
                <c:pt idx="6">
                  <c:v>Melas, gandai</c:v>
                </c:pt>
                <c:pt idx="7">
                  <c:v>Fizinės patyčios</c:v>
                </c:pt>
                <c:pt idx="8">
                  <c:v>Išskyrimas</c:v>
                </c:pt>
                <c:pt idx="9">
                  <c:v>Žodinės patyčios</c:v>
                </c:pt>
              </c:strCache>
            </c:strRef>
          </c:cat>
          <c:val>
            <c:numRef>
              <c:f>Lapas1!$B$38:$K$38</c:f>
              <c:numCache>
                <c:formatCode>General</c:formatCode>
                <c:ptCount val="10"/>
                <c:pt idx="0">
                  <c:v>2.2000000000000002</c:v>
                </c:pt>
                <c:pt idx="1">
                  <c:v>0</c:v>
                </c:pt>
                <c:pt idx="2">
                  <c:v>0.9</c:v>
                </c:pt>
                <c:pt idx="3">
                  <c:v>0</c:v>
                </c:pt>
                <c:pt idx="4">
                  <c:v>0</c:v>
                </c:pt>
                <c:pt idx="5">
                  <c:v>1.8</c:v>
                </c:pt>
                <c:pt idx="6">
                  <c:v>2.7</c:v>
                </c:pt>
                <c:pt idx="7">
                  <c:v>1.8</c:v>
                </c:pt>
                <c:pt idx="8">
                  <c:v>2.8</c:v>
                </c:pt>
                <c:pt idx="9">
                  <c:v>9.1999999999999993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3ED-4667-8878-832DAE2905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4782592"/>
        <c:axId val="242954176"/>
      </c:barChart>
      <c:catAx>
        <c:axId val="4478259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242954176"/>
        <c:crosses val="autoZero"/>
        <c:auto val="1"/>
        <c:lblAlgn val="ctr"/>
        <c:lblOffset val="100"/>
        <c:noMultiLvlLbl val="0"/>
      </c:catAx>
      <c:valAx>
        <c:axId val="24295417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4478259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Lapas1!$A$44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Lapas1!$B$43:$K$43</c:f>
              <c:strCache>
                <c:ptCount val="10"/>
                <c:pt idx="0">
                  <c:v>Kitos formos</c:v>
                </c:pt>
                <c:pt idx="1">
                  <c:v>Virtualiai (internetu, telefonu)</c:v>
                </c:pt>
                <c:pt idx="2">
                  <c:v>Seksualinės p.</c:v>
                </c:pt>
                <c:pt idx="3">
                  <c:v>Rasistinės patyčios</c:v>
                </c:pt>
                <c:pt idx="4">
                  <c:v>Grasinimai</c:v>
                </c:pt>
                <c:pt idx="5">
                  <c:v>Kažkas atimta</c:v>
                </c:pt>
                <c:pt idx="6">
                  <c:v>Melas, gandai</c:v>
                </c:pt>
                <c:pt idx="7">
                  <c:v>Fizinės patyčios</c:v>
                </c:pt>
                <c:pt idx="8">
                  <c:v>Išskyrimas</c:v>
                </c:pt>
                <c:pt idx="9">
                  <c:v>Žodinės patyčios</c:v>
                </c:pt>
              </c:strCache>
            </c:strRef>
          </c:cat>
          <c:val>
            <c:numRef>
              <c:f>Lapas1!$B$44:$K$44</c:f>
              <c:numCache>
                <c:formatCode>General</c:formatCode>
                <c:ptCount val="10"/>
                <c:pt idx="0">
                  <c:v>1</c:v>
                </c:pt>
                <c:pt idx="1">
                  <c:v>1.8</c:v>
                </c:pt>
                <c:pt idx="2">
                  <c:v>0.9</c:v>
                </c:pt>
                <c:pt idx="3">
                  <c:v>1.8</c:v>
                </c:pt>
                <c:pt idx="4">
                  <c:v>1.8</c:v>
                </c:pt>
                <c:pt idx="5">
                  <c:v>0</c:v>
                </c:pt>
                <c:pt idx="6">
                  <c:v>1.8</c:v>
                </c:pt>
                <c:pt idx="7">
                  <c:v>1.8</c:v>
                </c:pt>
                <c:pt idx="8">
                  <c:v>2.7</c:v>
                </c:pt>
                <c:pt idx="9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12C-40E3-89CD-FCF3B44B50C8}"/>
            </c:ext>
          </c:extLst>
        </c:ser>
        <c:ser>
          <c:idx val="1"/>
          <c:order val="1"/>
          <c:tx>
            <c:strRef>
              <c:f>Lapas1!$A$45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Lapas1!$B$43:$K$43</c:f>
              <c:strCache>
                <c:ptCount val="10"/>
                <c:pt idx="0">
                  <c:v>Kitos formos</c:v>
                </c:pt>
                <c:pt idx="1">
                  <c:v>Virtualiai (internetu, telefonu)</c:v>
                </c:pt>
                <c:pt idx="2">
                  <c:v>Seksualinės p.</c:v>
                </c:pt>
                <c:pt idx="3">
                  <c:v>Rasistinės patyčios</c:v>
                </c:pt>
                <c:pt idx="4">
                  <c:v>Grasinimai</c:v>
                </c:pt>
                <c:pt idx="5">
                  <c:v>Kažkas atimta</c:v>
                </c:pt>
                <c:pt idx="6">
                  <c:v>Melas, gandai</c:v>
                </c:pt>
                <c:pt idx="7">
                  <c:v>Fizinės patyčios</c:v>
                </c:pt>
                <c:pt idx="8">
                  <c:v>Išskyrimas</c:v>
                </c:pt>
                <c:pt idx="9">
                  <c:v>Žodinės patyčios</c:v>
                </c:pt>
              </c:strCache>
            </c:strRef>
          </c:cat>
          <c:val>
            <c:numRef>
              <c:f>Lapas1!$B$45:$K$45</c:f>
              <c:numCache>
                <c:formatCode>General</c:formatCode>
                <c:ptCount val="10"/>
                <c:pt idx="0">
                  <c:v>1.8</c:v>
                </c:pt>
                <c:pt idx="1">
                  <c:v>0</c:v>
                </c:pt>
                <c:pt idx="2">
                  <c:v>0</c:v>
                </c:pt>
                <c:pt idx="3">
                  <c:v>0.9</c:v>
                </c:pt>
                <c:pt idx="4">
                  <c:v>0</c:v>
                </c:pt>
                <c:pt idx="5">
                  <c:v>0.9</c:v>
                </c:pt>
                <c:pt idx="6">
                  <c:v>0.9</c:v>
                </c:pt>
                <c:pt idx="7">
                  <c:v>2.7</c:v>
                </c:pt>
                <c:pt idx="8">
                  <c:v>2.7</c:v>
                </c:pt>
                <c:pt idx="9">
                  <c:v>6.3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12C-40E3-89CD-FCF3B44B50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3987456"/>
        <c:axId val="123824960"/>
      </c:barChart>
      <c:catAx>
        <c:axId val="12398745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23824960"/>
        <c:crosses val="autoZero"/>
        <c:auto val="1"/>
        <c:lblAlgn val="ctr"/>
        <c:lblOffset val="100"/>
        <c:noMultiLvlLbl val="0"/>
      </c:catAx>
      <c:valAx>
        <c:axId val="12382496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2398745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Lapas1!$B$71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Lapas1!$C$70:$D$70</c:f>
              <c:strCache>
                <c:ptCount val="2"/>
                <c:pt idx="0">
                  <c:v>Man gaila, bandau pdėti</c:v>
                </c:pt>
                <c:pt idx="1">
                  <c:v>Nieko nejaučiu</c:v>
                </c:pt>
              </c:strCache>
            </c:strRef>
          </c:cat>
          <c:val>
            <c:numRef>
              <c:f>Lapas1!$C$71:$D$71</c:f>
              <c:numCache>
                <c:formatCode>General</c:formatCode>
                <c:ptCount val="2"/>
                <c:pt idx="0">
                  <c:v>82.1</c:v>
                </c:pt>
                <c:pt idx="1">
                  <c:v>7.1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1B8-4230-A1AC-951749EBC666}"/>
            </c:ext>
          </c:extLst>
        </c:ser>
        <c:ser>
          <c:idx val="1"/>
          <c:order val="1"/>
          <c:tx>
            <c:strRef>
              <c:f>Lapas1!$B$72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Lapas1!$C$70:$D$70</c:f>
              <c:strCache>
                <c:ptCount val="2"/>
                <c:pt idx="0">
                  <c:v>Man gaila, bandau pdėti</c:v>
                </c:pt>
                <c:pt idx="1">
                  <c:v>Nieko nejaučiu</c:v>
                </c:pt>
              </c:strCache>
            </c:strRef>
          </c:cat>
          <c:val>
            <c:numRef>
              <c:f>Lapas1!$C$72:$D$72</c:f>
              <c:numCache>
                <c:formatCode>General</c:formatCode>
                <c:ptCount val="2"/>
                <c:pt idx="0">
                  <c:v>84.5</c:v>
                </c:pt>
                <c:pt idx="1">
                  <c:v>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1B8-4230-A1AC-951749EBC6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2124672"/>
        <c:axId val="123830272"/>
        <c:axId val="0"/>
      </c:bar3DChart>
      <c:catAx>
        <c:axId val="13212467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23830272"/>
        <c:crosses val="autoZero"/>
        <c:auto val="1"/>
        <c:lblAlgn val="ctr"/>
        <c:lblOffset val="100"/>
        <c:noMultiLvlLbl val="0"/>
      </c:catAx>
      <c:valAx>
        <c:axId val="12383027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3212467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Lapas1!$B$76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Lapas1!$C$75:$D$75</c:f>
              <c:strCache>
                <c:ptCount val="2"/>
                <c:pt idx="0">
                  <c:v>Man gaila, bandau padėti</c:v>
                </c:pt>
                <c:pt idx="1">
                  <c:v>Nieko nejaučiu</c:v>
                </c:pt>
              </c:strCache>
            </c:strRef>
          </c:cat>
          <c:val>
            <c:numRef>
              <c:f>Lapas1!$C$76:$D$76</c:f>
              <c:numCache>
                <c:formatCode>General</c:formatCode>
                <c:ptCount val="2"/>
                <c:pt idx="0">
                  <c:v>42.6</c:v>
                </c:pt>
                <c:pt idx="1">
                  <c:v>13.9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34E-4BA1-8F3A-54C278840242}"/>
            </c:ext>
          </c:extLst>
        </c:ser>
        <c:ser>
          <c:idx val="1"/>
          <c:order val="1"/>
          <c:tx>
            <c:strRef>
              <c:f>Lapas1!$B$77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Lapas1!$C$75:$D$75</c:f>
              <c:strCache>
                <c:ptCount val="2"/>
                <c:pt idx="0">
                  <c:v>Man gaila, bandau padėti</c:v>
                </c:pt>
                <c:pt idx="1">
                  <c:v>Nieko nejaučiu</c:v>
                </c:pt>
              </c:strCache>
            </c:strRef>
          </c:cat>
          <c:val>
            <c:numRef>
              <c:f>Lapas1!$C$77:$D$77</c:f>
              <c:numCache>
                <c:formatCode>General</c:formatCode>
                <c:ptCount val="2"/>
                <c:pt idx="0">
                  <c:v>51.9</c:v>
                </c:pt>
                <c:pt idx="1">
                  <c:v>13.9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34E-4BA1-8F3A-54C2788402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2126208"/>
        <c:axId val="123832000"/>
        <c:axId val="0"/>
      </c:bar3DChart>
      <c:catAx>
        <c:axId val="13212620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23832000"/>
        <c:crosses val="autoZero"/>
        <c:auto val="1"/>
        <c:lblAlgn val="ctr"/>
        <c:lblOffset val="100"/>
        <c:noMultiLvlLbl val="0"/>
      </c:catAx>
      <c:valAx>
        <c:axId val="12383200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321262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layout/>
      <c:overlay val="0"/>
    </c:title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Lapas1!$C$80</c:f>
              <c:strCache>
                <c:ptCount val="1"/>
                <c:pt idx="0">
                  <c:v>Taip/galbūt/nežinau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Lapas1!$B$81:$B$82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Lapas1!$C$81:$C$82</c:f>
              <c:numCache>
                <c:formatCode>General</c:formatCode>
                <c:ptCount val="2"/>
                <c:pt idx="0">
                  <c:v>12.5</c:v>
                </c:pt>
                <c:pt idx="1">
                  <c:v>10.9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277-407A-8FE2-AB0B511D55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784128"/>
        <c:axId val="123834304"/>
        <c:axId val="44950784"/>
      </c:bar3DChart>
      <c:catAx>
        <c:axId val="44784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3834304"/>
        <c:crosses val="autoZero"/>
        <c:auto val="1"/>
        <c:lblAlgn val="ctr"/>
        <c:lblOffset val="100"/>
        <c:noMultiLvlLbl val="0"/>
      </c:catAx>
      <c:valAx>
        <c:axId val="1238343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4784128"/>
        <c:crosses val="autoZero"/>
        <c:crossBetween val="between"/>
      </c:valAx>
      <c:serAx>
        <c:axId val="44950784"/>
        <c:scaling>
          <c:orientation val="minMax"/>
        </c:scaling>
        <c:delete val="1"/>
        <c:axPos val="b"/>
        <c:majorTickMark val="out"/>
        <c:minorTickMark val="none"/>
        <c:tickLblPos val="nextTo"/>
        <c:crossAx val="123834304"/>
        <c:crosses val="autoZero"/>
      </c:serAx>
    </c:plotArea>
    <c:legend>
      <c:legendPos val="r"/>
      <c:layout>
        <c:manualLayout>
          <c:xMode val="edge"/>
          <c:yMode val="edge"/>
          <c:x val="0.58871864378588323"/>
          <c:y val="0.42950020079847517"/>
          <c:w val="0.39242084774272878"/>
          <c:h val="0.18501061580820563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layout/>
      <c:overlay val="0"/>
    </c:title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Lapas1!$C$80</c:f>
              <c:strCache>
                <c:ptCount val="1"/>
                <c:pt idx="0">
                  <c:v>Taip/galbūt/nežinau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Lapas1!$B$81:$B$82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Lapas1!$C$81:$C$82</c:f>
              <c:numCache>
                <c:formatCode>General</c:formatCode>
                <c:ptCount val="2"/>
                <c:pt idx="0">
                  <c:v>20.7</c:v>
                </c:pt>
                <c:pt idx="1">
                  <c:v>21.2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4B2-4550-B4FB-DC644D6380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24225024"/>
        <c:axId val="123836032"/>
        <c:axId val="44952064"/>
      </c:bar3DChart>
      <c:catAx>
        <c:axId val="124225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3836032"/>
        <c:crosses val="autoZero"/>
        <c:auto val="1"/>
        <c:lblAlgn val="ctr"/>
        <c:lblOffset val="100"/>
        <c:noMultiLvlLbl val="0"/>
      </c:catAx>
      <c:valAx>
        <c:axId val="1238360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4225024"/>
        <c:crosses val="autoZero"/>
        <c:crossBetween val="between"/>
      </c:valAx>
      <c:serAx>
        <c:axId val="44952064"/>
        <c:scaling>
          <c:orientation val="minMax"/>
        </c:scaling>
        <c:delete val="1"/>
        <c:axPos val="b"/>
        <c:majorTickMark val="out"/>
        <c:minorTickMark val="none"/>
        <c:tickLblPos val="nextTo"/>
        <c:crossAx val="123836032"/>
        <c:crosses val="autoZero"/>
      </c:serAx>
    </c:plotArea>
    <c:legend>
      <c:legendPos val="r"/>
      <c:layout>
        <c:manualLayout>
          <c:xMode val="edge"/>
          <c:yMode val="edge"/>
          <c:x val="0.57002703020331413"/>
          <c:y val="0.43272210937085764"/>
          <c:w val="0.37655584489487909"/>
          <c:h val="0.16890107294629333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Lapas1!$B$86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Lapas1!$C$85:$G$85</c:f>
              <c:strCache>
                <c:ptCount val="5"/>
                <c:pt idx="0">
                  <c:v>Mažai arba nieko</c:v>
                </c:pt>
                <c:pt idx="1">
                  <c:v>Gana mažai</c:v>
                </c:pt>
                <c:pt idx="2">
                  <c:v>Šiek tiek</c:v>
                </c:pt>
                <c:pt idx="3">
                  <c:v>Daug</c:v>
                </c:pt>
                <c:pt idx="4">
                  <c:v>Labai daug</c:v>
                </c:pt>
              </c:strCache>
            </c:strRef>
          </c:cat>
          <c:val>
            <c:numRef>
              <c:f>Lapas1!$C$86:$G$86</c:f>
              <c:numCache>
                <c:formatCode>General</c:formatCode>
                <c:ptCount val="5"/>
                <c:pt idx="0">
                  <c:v>24</c:v>
                </c:pt>
                <c:pt idx="1">
                  <c:v>5.5</c:v>
                </c:pt>
                <c:pt idx="2">
                  <c:v>12.9</c:v>
                </c:pt>
                <c:pt idx="3">
                  <c:v>30.4</c:v>
                </c:pt>
                <c:pt idx="4">
                  <c:v>27.2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1D8-49EA-84BE-2E1BCA1BB242}"/>
            </c:ext>
          </c:extLst>
        </c:ser>
        <c:ser>
          <c:idx val="1"/>
          <c:order val="1"/>
          <c:tx>
            <c:strRef>
              <c:f>Lapas1!$B$87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Lapas1!$C$85:$G$85</c:f>
              <c:strCache>
                <c:ptCount val="5"/>
                <c:pt idx="0">
                  <c:v>Mažai arba nieko</c:v>
                </c:pt>
                <c:pt idx="1">
                  <c:v>Gana mažai</c:v>
                </c:pt>
                <c:pt idx="2">
                  <c:v>Šiek tiek</c:v>
                </c:pt>
                <c:pt idx="3">
                  <c:v>Daug</c:v>
                </c:pt>
                <c:pt idx="4">
                  <c:v>Labai daug</c:v>
                </c:pt>
              </c:strCache>
            </c:strRef>
          </c:cat>
          <c:val>
            <c:numRef>
              <c:f>Lapas1!$C$87:$G$87</c:f>
              <c:numCache>
                <c:formatCode>General</c:formatCode>
                <c:ptCount val="5"/>
                <c:pt idx="0">
                  <c:v>22.6</c:v>
                </c:pt>
                <c:pt idx="1">
                  <c:v>5.5</c:v>
                </c:pt>
                <c:pt idx="2">
                  <c:v>11.5</c:v>
                </c:pt>
                <c:pt idx="3">
                  <c:v>27.6</c:v>
                </c:pt>
                <c:pt idx="4">
                  <c:v>32.700000000000003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1D8-49EA-84BE-2E1BCA1BB2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23988480"/>
        <c:axId val="165093376"/>
        <c:axId val="0"/>
      </c:bar3DChart>
      <c:catAx>
        <c:axId val="1239884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5093376"/>
        <c:crosses val="autoZero"/>
        <c:auto val="1"/>
        <c:lblAlgn val="ctr"/>
        <c:lblOffset val="100"/>
        <c:noMultiLvlLbl val="0"/>
      </c:catAx>
      <c:valAx>
        <c:axId val="1650933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3988480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Lapas1!$B$91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Lapas1!$C$90:$H$90</c:f>
              <c:strCache>
                <c:ptCount val="6"/>
                <c:pt idx="0">
                  <c:v>Niekada</c:v>
                </c:pt>
                <c:pt idx="1">
                  <c:v>Retai</c:v>
                </c:pt>
                <c:pt idx="2">
                  <c:v>Kartais</c:v>
                </c:pt>
                <c:pt idx="3">
                  <c:v>Gana dažnai</c:v>
                </c:pt>
                <c:pt idx="4">
                  <c:v>Dažnai</c:v>
                </c:pt>
                <c:pt idx="5">
                  <c:v>Labai dažnai</c:v>
                </c:pt>
              </c:strCache>
            </c:strRef>
          </c:cat>
          <c:val>
            <c:numRef>
              <c:f>Lapas1!$C$91:$H$91</c:f>
              <c:numCache>
                <c:formatCode>General</c:formatCode>
                <c:ptCount val="6"/>
                <c:pt idx="0">
                  <c:v>53.8</c:v>
                </c:pt>
                <c:pt idx="1">
                  <c:v>19.600000000000001</c:v>
                </c:pt>
                <c:pt idx="2">
                  <c:v>16.399999999999999</c:v>
                </c:pt>
                <c:pt idx="3">
                  <c:v>4</c:v>
                </c:pt>
                <c:pt idx="4">
                  <c:v>1.8</c:v>
                </c:pt>
                <c:pt idx="5">
                  <c:v>4.4000000000000004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989-4B15-B2F4-9D4605B1628E}"/>
            </c:ext>
          </c:extLst>
        </c:ser>
        <c:ser>
          <c:idx val="1"/>
          <c:order val="1"/>
          <c:tx>
            <c:strRef>
              <c:f>Lapas1!$B$92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Lapas1!$C$90:$H$90</c:f>
              <c:strCache>
                <c:ptCount val="6"/>
                <c:pt idx="0">
                  <c:v>Niekada</c:v>
                </c:pt>
                <c:pt idx="1">
                  <c:v>Retai</c:v>
                </c:pt>
                <c:pt idx="2">
                  <c:v>Kartais</c:v>
                </c:pt>
                <c:pt idx="3">
                  <c:v>Gana dažnai</c:v>
                </c:pt>
                <c:pt idx="4">
                  <c:v>Dažnai</c:v>
                </c:pt>
                <c:pt idx="5">
                  <c:v>Labai dažnai</c:v>
                </c:pt>
              </c:strCache>
            </c:strRef>
          </c:cat>
          <c:val>
            <c:numRef>
              <c:f>Lapas1!$C$92:$H$92</c:f>
              <c:numCache>
                <c:formatCode>General</c:formatCode>
                <c:ptCount val="6"/>
                <c:pt idx="0">
                  <c:v>59.6</c:v>
                </c:pt>
                <c:pt idx="1">
                  <c:v>16.100000000000001</c:v>
                </c:pt>
                <c:pt idx="2">
                  <c:v>11.7</c:v>
                </c:pt>
                <c:pt idx="3">
                  <c:v>4</c:v>
                </c:pt>
                <c:pt idx="4">
                  <c:v>3.1</c:v>
                </c:pt>
                <c:pt idx="5">
                  <c:v>5.4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989-4B15-B2F4-9D4605B162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3987968"/>
        <c:axId val="165095680"/>
        <c:axId val="0"/>
      </c:bar3DChart>
      <c:catAx>
        <c:axId val="12398796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65095680"/>
        <c:crosses val="autoZero"/>
        <c:auto val="1"/>
        <c:lblAlgn val="ctr"/>
        <c:lblOffset val="100"/>
        <c:noMultiLvlLbl val="0"/>
      </c:catAx>
      <c:valAx>
        <c:axId val="16509568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23987968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tusis trikampis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Antraštė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17" name="Antrinis pavadinima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lt-LT" smtClean="0"/>
              <a:t>Spustelėję redag. ruoš. paantrš. stilių</a:t>
            </a:r>
            <a:endParaRPr kumimoji="0" lang="en-US"/>
          </a:p>
        </p:txBody>
      </p:sp>
      <p:grpSp>
        <p:nvGrpSpPr>
          <p:cNvPr id="2" name="Grupė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Laisva forma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Laisva forma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Laisva forma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Tiesioji jungtis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os vietos rezervavimo ženklas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19" name="Poraštės vietos rezervavimo ženklas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27" name="Skaidrės numerio vietos rezervavimo ženklas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  <p:sp>
        <p:nvSpPr>
          <p:cNvPr id="7" name="Antraštė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  <p:sp>
        <p:nvSpPr>
          <p:cNvPr id="7" name="Ševronas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Ševronas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  <p:sp>
        <p:nvSpPr>
          <p:cNvPr id="8" name="Antraštė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Lyginimas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5" name="Turinio vietos rezervavimo ženklas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  <p:sp>
        <p:nvSpPr>
          <p:cNvPr id="6" name="Antraštė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urinys ir antraštė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veikslėlis ir antrašt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lt-LT" smtClean="0"/>
              <a:t>Spustelėkite piktogr. norėdami įtraukti pav.</a:t>
            </a:r>
            <a:endParaRPr kumimoji="0" lang="en-US" dirty="0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8" name="Laisva forma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Laisva forma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Statusis trikampis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Tiesioji jungtis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Ševronas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Ševronas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Laisva forma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Laisva forma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Statusis trikampis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Tiesioji jungtis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avadinimo vietos rezervavimo ženkla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0" name="Teksto vietos rezervavimo ženklas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  <a:p>
            <a:pPr lvl="1" eaLnBrk="1" latinLnBrk="0" hangingPunct="1"/>
            <a:r>
              <a:rPr kumimoji="0" lang="lt-LT" smtClean="0"/>
              <a:t>Antras lygmuo</a:t>
            </a:r>
          </a:p>
          <a:p>
            <a:pPr lvl="2" eaLnBrk="1" latinLnBrk="0" hangingPunct="1"/>
            <a:r>
              <a:rPr kumimoji="0" lang="lt-LT" smtClean="0"/>
              <a:t>Trečias lygmuo</a:t>
            </a:r>
          </a:p>
          <a:p>
            <a:pPr lvl="3" eaLnBrk="1" latinLnBrk="0" hangingPunct="1"/>
            <a:r>
              <a:rPr kumimoji="0" lang="lt-LT" smtClean="0"/>
              <a:t>Ketvirtas lygmuo</a:t>
            </a:r>
          </a:p>
          <a:p>
            <a:pPr lvl="4" eaLnBrk="1" latinLnBrk="0" hangingPunct="1"/>
            <a:r>
              <a:rPr kumimoji="0" lang="lt-LT" smtClean="0"/>
              <a:t>Penktas lygmuo</a:t>
            </a:r>
            <a:endParaRPr kumimoji="0" lang="en-US"/>
          </a:p>
        </p:txBody>
      </p:sp>
      <p:sp>
        <p:nvSpPr>
          <p:cNvPr id="10" name="Datos vietos rezervavimo ženklas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C233B94-AAF1-4346-BB45-3DA47E6D2B6F}" type="datetimeFigureOut">
              <a:rPr lang="lt-LT" smtClean="0"/>
              <a:t>2021-12-19</a:t>
            </a:fld>
            <a:endParaRPr lang="lt-LT"/>
          </a:p>
        </p:txBody>
      </p:sp>
      <p:sp>
        <p:nvSpPr>
          <p:cNvPr id="22" name="Poraštės vietos rezervavimo ženklas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18" name="Skaidrės numerio vietos rezervavimo ženklas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743DAF6-37F7-42F5-AC80-933E23D73997}" type="slidenum">
              <a:rPr lang="lt-LT" smtClean="0"/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lt-LT" dirty="0"/>
              <a:t>Raseinių r. Viduklės Simono Stanevičiaus gimnazija</a:t>
            </a:r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lt-LT" dirty="0" smtClean="0"/>
              <a:t>2021 </a:t>
            </a:r>
            <a:r>
              <a:rPr lang="lt-LT" dirty="0"/>
              <a:t>m. </a:t>
            </a:r>
            <a:r>
              <a:rPr lang="lt-LT" dirty="0" err="1"/>
              <a:t>Olweus</a:t>
            </a:r>
            <a:r>
              <a:rPr lang="lt-LT" dirty="0"/>
              <a:t> apklausos rezultatai</a:t>
            </a:r>
          </a:p>
          <a:p>
            <a:endParaRPr lang="lt-LT" dirty="0"/>
          </a:p>
          <a:p>
            <a:r>
              <a:rPr lang="lt-LT" sz="2400" dirty="0" err="1"/>
              <a:t>Olweus</a:t>
            </a:r>
            <a:r>
              <a:rPr lang="lt-LT" sz="2400" dirty="0"/>
              <a:t> programos instruktorė Jolanta Jonaitienė</a:t>
            </a:r>
          </a:p>
        </p:txBody>
      </p:sp>
    </p:spTree>
    <p:extLst>
      <p:ext uri="{BB962C8B-B14F-4D97-AF65-F5344CB8AC3E}">
        <p14:creationId xmlns:p14="http://schemas.microsoft.com/office/powerpoint/2010/main" val="1199501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t-LT" dirty="0"/>
              <a:t>Apklausoje dalyvavo </a:t>
            </a:r>
            <a:r>
              <a:rPr lang="lt-LT" dirty="0" smtClean="0"/>
              <a:t>223 </a:t>
            </a:r>
            <a:r>
              <a:rPr lang="lt-LT" dirty="0" smtClean="0"/>
              <a:t>mokiniai </a:t>
            </a:r>
            <a:r>
              <a:rPr lang="lt-LT" dirty="0"/>
              <a:t>iš 3-10 klasių, tai sudarė </a:t>
            </a:r>
            <a:r>
              <a:rPr lang="lt-LT" dirty="0" smtClean="0"/>
              <a:t>97</a:t>
            </a:r>
            <a:r>
              <a:rPr lang="lt-LT" dirty="0" smtClean="0"/>
              <a:t> </a:t>
            </a:r>
            <a:r>
              <a:rPr lang="lt-LT" dirty="0"/>
              <a:t>proc. </a:t>
            </a:r>
          </a:p>
          <a:p>
            <a:r>
              <a:rPr lang="lt-LT" dirty="0" smtClean="0"/>
              <a:t>59,0</a:t>
            </a:r>
            <a:r>
              <a:rPr lang="lt-LT" dirty="0" smtClean="0"/>
              <a:t> </a:t>
            </a:r>
            <a:r>
              <a:rPr lang="lt-LT" dirty="0"/>
              <a:t>proc. mokinių į klausimą „ar tau patinka mokykla?“, atsakė „patinka/labai patinka“.  </a:t>
            </a:r>
          </a:p>
          <a:p>
            <a:r>
              <a:rPr lang="lt-LT" dirty="0" smtClean="0"/>
              <a:t>2020 </a:t>
            </a:r>
            <a:r>
              <a:rPr lang="lt-LT" dirty="0"/>
              <a:t>metais tokių mokinių buvo </a:t>
            </a:r>
            <a:r>
              <a:rPr lang="lt-LT" dirty="0" smtClean="0"/>
              <a:t>63,2 </a:t>
            </a:r>
            <a:r>
              <a:rPr lang="lt-LT" dirty="0"/>
              <a:t>proc.       </a:t>
            </a:r>
          </a:p>
          <a:p>
            <a:endParaRPr lang="lt-LT" dirty="0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Duomenys</a:t>
            </a:r>
          </a:p>
        </p:txBody>
      </p:sp>
    </p:spTree>
    <p:extLst>
      <p:ext uri="{BB962C8B-B14F-4D97-AF65-F5344CB8AC3E}">
        <p14:creationId xmlns:p14="http://schemas.microsoft.com/office/powerpoint/2010/main" val="3950554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lt-LT" sz="2800" dirty="0">
                <a:latin typeface="Arial" charset="0"/>
              </a:rPr>
              <a:t>Berniukai ir mergaitės, iš kurių buvo tyčiojamasi </a:t>
            </a:r>
            <a:r>
              <a:rPr lang="nn-NO" sz="2800" dirty="0">
                <a:latin typeface="Arial" charset="0"/>
              </a:rPr>
              <a:t>2</a:t>
            </a:r>
            <a:r>
              <a:rPr lang="en-US" sz="2800" dirty="0">
                <a:latin typeface="Arial" charset="0"/>
              </a:rPr>
              <a:t>-3 </a:t>
            </a:r>
            <a:r>
              <a:rPr lang="en-US" sz="2800" dirty="0" err="1">
                <a:latin typeface="Arial" charset="0"/>
              </a:rPr>
              <a:t>kartus</a:t>
            </a:r>
            <a:r>
              <a:rPr lang="en-US" sz="2800" dirty="0">
                <a:latin typeface="Arial" charset="0"/>
              </a:rPr>
              <a:t> </a:t>
            </a:r>
            <a:r>
              <a:rPr lang="lt-LT" sz="2800" dirty="0">
                <a:latin typeface="Arial" charset="0"/>
              </a:rPr>
              <a:t>per mėnesį paskutinius keletą mėnesių (%)</a:t>
            </a:r>
            <a:endParaRPr lang="lt-LT" sz="2800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410951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14275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2745428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Antraštė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lt-LT" sz="2800" dirty="0">
                <a:latin typeface="Arial" charset="0"/>
              </a:rPr>
              <a:t>Berniukai ir mergaitės, iš kurių buvo tyčiojamasi </a:t>
            </a:r>
            <a:r>
              <a:rPr lang="nn-NO" sz="2800" dirty="0">
                <a:latin typeface="Arial" charset="0"/>
              </a:rPr>
              <a:t>2</a:t>
            </a:r>
            <a:r>
              <a:rPr lang="en-US" sz="2800" dirty="0">
                <a:latin typeface="Arial" charset="0"/>
              </a:rPr>
              <a:t>-3 </a:t>
            </a:r>
            <a:r>
              <a:rPr lang="lt-LT" sz="2800" dirty="0">
                <a:latin typeface="Arial" charset="0"/>
              </a:rPr>
              <a:t>ar daugiau </a:t>
            </a:r>
            <a:r>
              <a:rPr lang="en-US" sz="2800" dirty="0">
                <a:latin typeface="Arial" charset="0"/>
              </a:rPr>
              <a:t>kart</a:t>
            </a:r>
            <a:r>
              <a:rPr lang="lt-LT" sz="2800" dirty="0">
                <a:latin typeface="Arial" charset="0"/>
              </a:rPr>
              <a:t>ų</a:t>
            </a:r>
            <a:r>
              <a:rPr lang="en-US" sz="2800" dirty="0">
                <a:latin typeface="Arial" charset="0"/>
              </a:rPr>
              <a:t> </a:t>
            </a:r>
            <a:r>
              <a:rPr lang="lt-LT" sz="2800" dirty="0">
                <a:latin typeface="Arial" charset="0"/>
              </a:rPr>
              <a:t>per mėnesį paskutinius keletą mėnesių (%)</a:t>
            </a:r>
            <a:endParaRPr lang="lt-LT" sz="2800" dirty="0"/>
          </a:p>
        </p:txBody>
      </p:sp>
    </p:spTree>
    <p:extLst>
      <p:ext uri="{BB962C8B-B14F-4D97-AF65-F5344CB8AC3E}">
        <p14:creationId xmlns:p14="http://schemas.microsoft.com/office/powerpoint/2010/main" val="2158278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6622652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lt-LT" sz="2800" dirty="0">
                <a:latin typeface="Arial" charset="0"/>
              </a:rPr>
              <a:t>Berniukai ir mergaitės, kurie tyčiojosi iš kitų mokinių </a:t>
            </a:r>
            <a:r>
              <a:rPr lang="nn-NO" sz="2800" dirty="0">
                <a:latin typeface="Arial" charset="0"/>
              </a:rPr>
              <a:t>2</a:t>
            </a:r>
            <a:r>
              <a:rPr lang="en-US" sz="2800" dirty="0">
                <a:latin typeface="Arial" charset="0"/>
              </a:rPr>
              <a:t>-3 </a:t>
            </a:r>
            <a:r>
              <a:rPr lang="lt-LT" sz="2800" dirty="0">
                <a:latin typeface="Arial" charset="0"/>
              </a:rPr>
              <a:t>ar daugiau </a:t>
            </a:r>
            <a:r>
              <a:rPr lang="en-US" sz="2800" dirty="0">
                <a:latin typeface="Arial" charset="0"/>
              </a:rPr>
              <a:t>kart</a:t>
            </a:r>
            <a:r>
              <a:rPr lang="lt-LT" sz="2800" dirty="0">
                <a:latin typeface="Arial" charset="0"/>
              </a:rPr>
              <a:t>ų</a:t>
            </a:r>
            <a:r>
              <a:rPr lang="en-US" sz="2800" dirty="0">
                <a:latin typeface="Arial" charset="0"/>
              </a:rPr>
              <a:t> </a:t>
            </a:r>
            <a:r>
              <a:rPr lang="lt-LT" sz="2800" dirty="0">
                <a:latin typeface="Arial" charset="0"/>
              </a:rPr>
              <a:t>per mėnesį paskutinius keletą mėnesių (%)</a:t>
            </a:r>
            <a:endParaRPr lang="lt-LT" sz="2800" dirty="0"/>
          </a:p>
        </p:txBody>
      </p:sp>
    </p:spTree>
    <p:extLst>
      <p:ext uri="{BB962C8B-B14F-4D97-AF65-F5344CB8AC3E}">
        <p14:creationId xmlns:p14="http://schemas.microsoft.com/office/powerpoint/2010/main" val="3175563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urinio vietos rezervavimo ženklas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4778013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3200" dirty="0">
                <a:latin typeface="Arial" charset="0"/>
              </a:rPr>
              <a:t>Kur mergaitės mūsų mokykloje patyrė patyčias?</a:t>
            </a:r>
            <a:endParaRPr lang="lt-LT" sz="3200" dirty="0"/>
          </a:p>
        </p:txBody>
      </p:sp>
    </p:spTree>
    <p:extLst>
      <p:ext uri="{BB962C8B-B14F-4D97-AF65-F5344CB8AC3E}">
        <p14:creationId xmlns:p14="http://schemas.microsoft.com/office/powerpoint/2010/main" val="592901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0625519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800" dirty="0">
                <a:latin typeface="Arial" charset="0"/>
              </a:rPr>
              <a:t>Kur berniukai mūsų mokykloje patyrė patyčias?</a:t>
            </a:r>
            <a:endParaRPr lang="lt-LT" sz="2800" dirty="0"/>
          </a:p>
        </p:txBody>
      </p:sp>
    </p:spTree>
    <p:extLst>
      <p:ext uri="{BB962C8B-B14F-4D97-AF65-F5344CB8AC3E}">
        <p14:creationId xmlns:p14="http://schemas.microsoft.com/office/powerpoint/2010/main" val="581800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3958685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800" dirty="0">
                <a:latin typeface="Arial" charset="0"/>
              </a:rPr>
              <a:t>Kokias patyčių formas patyrė mergaitės?</a:t>
            </a:r>
            <a:endParaRPr lang="lt-LT" sz="2800" dirty="0"/>
          </a:p>
        </p:txBody>
      </p:sp>
    </p:spTree>
    <p:extLst>
      <p:ext uri="{BB962C8B-B14F-4D97-AF65-F5344CB8AC3E}">
        <p14:creationId xmlns:p14="http://schemas.microsoft.com/office/powerpoint/2010/main" val="30986140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9599115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800" dirty="0">
                <a:latin typeface="Arial" charset="0"/>
              </a:rPr>
              <a:t>Kokias patyčių formas patyrė berniukai?</a:t>
            </a:r>
            <a:endParaRPr lang="lt-LT" sz="2800" dirty="0"/>
          </a:p>
        </p:txBody>
      </p:sp>
    </p:spTree>
    <p:extLst>
      <p:ext uri="{BB962C8B-B14F-4D97-AF65-F5344CB8AC3E}">
        <p14:creationId xmlns:p14="http://schemas.microsoft.com/office/powerpoint/2010/main" val="13933885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lt-LT" sz="2800" dirty="0">
                <a:latin typeface="Arial" charset="0"/>
              </a:rPr>
              <a:t>Kaip tu dažniausiai reaguoji, kai matai ar supranti, kad </a:t>
            </a:r>
            <a:r>
              <a:rPr lang="nb-NO" sz="2800" dirty="0"/>
              <a:t> </a:t>
            </a:r>
            <a:r>
              <a:rPr lang="lt-LT" sz="2800" dirty="0">
                <a:latin typeface="Arial" charset="0"/>
              </a:rPr>
              <a:t>iš kažkurio tavo bendraamžio yra tyčiojamasi mokykloje</a:t>
            </a:r>
            <a:r>
              <a:rPr lang="nb-NO" sz="2800" dirty="0"/>
              <a:t>?</a:t>
            </a:r>
            <a:endParaRPr lang="lt-LT" sz="2800" dirty="0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t-LT" dirty="0"/>
              <a:t>Mergaitės</a:t>
            </a:r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lt-LT" dirty="0"/>
              <a:t>Berniukai</a:t>
            </a:r>
          </a:p>
        </p:txBody>
      </p:sp>
      <p:graphicFrame>
        <p:nvGraphicFramePr>
          <p:cNvPr id="7" name="Turinio vietos rezervavimo ženklas 3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624511534"/>
              </p:ext>
            </p:extLst>
          </p:nvPr>
        </p:nvGraphicFramePr>
        <p:xfrm>
          <a:off x="457200" y="1444625"/>
          <a:ext cx="4040188" cy="3941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Turinio vietos rezervavimo ženklas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02407736"/>
              </p:ext>
            </p:extLst>
          </p:nvPr>
        </p:nvGraphicFramePr>
        <p:xfrm>
          <a:off x="4645025" y="1444625"/>
          <a:ext cx="4041775" cy="3941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35635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1" lang="lt-LT" sz="2800" dirty="0">
                <a:latin typeface="Arial" charset="0"/>
              </a:rPr>
              <a:t>Ar manai, kad galėtum prisijungti prie patyčių, jei būtų tyčiojamasi iš tau nepatinkančio mokinio?</a:t>
            </a:r>
            <a:r>
              <a:rPr kumimoji="1" lang="nb-NO" sz="2800" dirty="0">
                <a:latin typeface="Arial" charset="0"/>
              </a:rPr>
              <a:t/>
            </a:r>
            <a:br>
              <a:rPr kumimoji="1" lang="nb-NO" sz="2800" dirty="0">
                <a:latin typeface="Arial" charset="0"/>
              </a:rPr>
            </a:br>
            <a:endParaRPr lang="lt-LT" sz="2800" dirty="0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t-LT" dirty="0"/>
              <a:t>Mergaitės</a:t>
            </a:r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lt-LT" dirty="0"/>
              <a:t>Berniukai</a:t>
            </a:r>
          </a:p>
        </p:txBody>
      </p:sp>
      <p:graphicFrame>
        <p:nvGraphicFramePr>
          <p:cNvPr id="7" name="Turinio vietos rezervavimo ženklas 6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994802473"/>
              </p:ext>
            </p:extLst>
          </p:nvPr>
        </p:nvGraphicFramePr>
        <p:xfrm>
          <a:off x="457200" y="1444625"/>
          <a:ext cx="4040188" cy="3941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Turinio vietos rezervavimo ženklas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770409955"/>
              </p:ext>
            </p:extLst>
          </p:nvPr>
        </p:nvGraphicFramePr>
        <p:xfrm>
          <a:off x="4645025" y="1444625"/>
          <a:ext cx="4041775" cy="3941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06066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3099016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lt-LT" altLang="lt-LT" sz="2800" b="1" dirty="0">
                <a:effectLst/>
              </a:rPr>
              <a:t>Kaip tu manai, kiek daug per paskutinius keletą mėnesių tavo klasės auklėtojas(-a) padarė, kad sustabdytų patyčias?</a:t>
            </a:r>
            <a:endParaRPr lang="lt-LT" sz="2800" dirty="0"/>
          </a:p>
        </p:txBody>
      </p:sp>
    </p:spTree>
    <p:extLst>
      <p:ext uri="{BB962C8B-B14F-4D97-AF65-F5344CB8AC3E}">
        <p14:creationId xmlns:p14="http://schemas.microsoft.com/office/powerpoint/2010/main" val="288506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0374885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altLang="lt-LT" sz="2800" b="1" dirty="0">
                <a:effectLst/>
              </a:rPr>
              <a:t>Ar dažnai tu bijai, kad kiti mokiniai iš tavęs tyčiosis?</a:t>
            </a:r>
            <a:endParaRPr lang="lt-LT" sz="2800" dirty="0"/>
          </a:p>
        </p:txBody>
      </p:sp>
    </p:spTree>
    <p:extLst>
      <p:ext uri="{BB962C8B-B14F-4D97-AF65-F5344CB8AC3E}">
        <p14:creationId xmlns:p14="http://schemas.microsoft.com/office/powerpoint/2010/main" val="34892996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urinio vietos rezervavimo ženklas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lt-LT" dirty="0" smtClean="0"/>
          </a:p>
          <a:p>
            <a:r>
              <a:rPr lang="lt-LT" dirty="0" smtClean="0"/>
              <a:t>Per 2022 m. </a:t>
            </a:r>
            <a:r>
              <a:rPr lang="lt-LT" dirty="0" smtClean="0"/>
              <a:t>sausio mėnesį klasėse aptarti </a:t>
            </a:r>
            <a:r>
              <a:rPr lang="lt-LT" dirty="0" err="1" smtClean="0"/>
              <a:t>Olweus</a:t>
            </a:r>
            <a:r>
              <a:rPr lang="lt-LT" dirty="0" smtClean="0"/>
              <a:t> apklausos rezultatus. </a:t>
            </a:r>
            <a:r>
              <a:rPr lang="lt-LT" dirty="0" smtClean="0"/>
              <a:t>Tėvams rezultatus pristatyti Tėvų komiteto posėdyje</a:t>
            </a:r>
            <a:r>
              <a:rPr lang="lt-LT" smtClean="0"/>
              <a:t>. </a:t>
            </a:r>
            <a:endParaRPr lang="lt-LT" dirty="0" smtClean="0"/>
          </a:p>
        </p:txBody>
      </p:sp>
      <p:sp>
        <p:nvSpPr>
          <p:cNvPr id="3" name="Antraštė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Siūlymai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9744466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onkursas">
  <a:themeElements>
    <a:clrScheme name="Konkursa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onkursa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Konkurs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558</TotalTime>
  <Words>237</Words>
  <Application>Microsoft Office PowerPoint</Application>
  <PresentationFormat>Demonstracija ekrane (4:3)</PresentationFormat>
  <Paragraphs>28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Skaidrių pavadinimai</vt:lpstr>
      </vt:variant>
      <vt:variant>
        <vt:i4>14</vt:i4>
      </vt:variant>
    </vt:vector>
  </HeadingPairs>
  <TitlesOfParts>
    <vt:vector size="15" baseType="lpstr">
      <vt:lpstr>Konkursas</vt:lpstr>
      <vt:lpstr>Raseinių r. Viduklės Simono Stanevičiaus gimnazija</vt:lpstr>
      <vt:lpstr>Duomenys</vt:lpstr>
      <vt:lpstr>Berniukai ir mergaitės, iš kurių buvo tyčiojamasi 2-3 kartus per mėnesį paskutinius keletą mėnesių (%)</vt:lpstr>
      <vt:lpstr>Berniukai ir mergaitės, iš kurių buvo tyčiojamasi 2-3 ar daugiau kartų per mėnesį paskutinius keletą mėnesių (%)</vt:lpstr>
      <vt:lpstr>Berniukai ir mergaitės, kurie tyčiojosi iš kitų mokinių 2-3 ar daugiau kartų per mėnesį paskutinius keletą mėnesių (%)</vt:lpstr>
      <vt:lpstr>Kur mergaitės mūsų mokykloje patyrė patyčias?</vt:lpstr>
      <vt:lpstr>Kur berniukai mūsų mokykloje patyrė patyčias?</vt:lpstr>
      <vt:lpstr>Kokias patyčių formas patyrė mergaitės?</vt:lpstr>
      <vt:lpstr>Kokias patyčių formas patyrė berniukai?</vt:lpstr>
      <vt:lpstr>Kaip tu dažniausiai reaguoji, kai matai ar supranti, kad  iš kažkurio tavo bendraamžio yra tyčiojamasi mokykloje?</vt:lpstr>
      <vt:lpstr>Ar manai, kad galėtum prisijungti prie patyčių, jei būtų tyčiojamasi iš tau nepatinkančio mokinio? </vt:lpstr>
      <vt:lpstr>Kaip tu manai, kiek daug per paskutinius keletą mėnesių tavo klasės auklėtojas(-a) padarė, kad sustabdytų patyčias?</vt:lpstr>
      <vt:lpstr>Ar dažnai tu bijai, kad kiti mokiniai iš tavęs tyčiosis?</vt:lpstr>
      <vt:lpstr>Siūlymai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Raseinių r. Šiluvos gimnazija</dc:title>
  <dc:creator>vartotojas</dc:creator>
  <cp:lastModifiedBy>VSSG</cp:lastModifiedBy>
  <cp:revision>70</cp:revision>
  <dcterms:created xsi:type="dcterms:W3CDTF">2016-01-18T17:08:18Z</dcterms:created>
  <dcterms:modified xsi:type="dcterms:W3CDTF">2021-12-19T17:55:39Z</dcterms:modified>
</cp:coreProperties>
</file>